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75AAFDD2-265F-4036-BED1-B0DAD13F43E9}" type="datetimeFigureOut">
              <a:rPr lang="es-ES" smtClean="0"/>
              <a:t>04/07/2018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F341BA2-EFFB-4714-83D4-9A045BF2D987}" type="slidenum">
              <a:rPr lang="es-ES" smtClean="0"/>
              <a:t>‹Nº›</a:t>
            </a:fld>
            <a:endParaRPr lang="es-ES"/>
          </a:p>
        </p:txBody>
      </p:sp>
    </p:spTree>
    <p:extLst>
      <p:ext uri="{BB962C8B-B14F-4D97-AF65-F5344CB8AC3E}">
        <p14:creationId xmlns:p14="http://schemas.microsoft.com/office/powerpoint/2010/main" val="1752129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5AAFDD2-265F-4036-BED1-B0DAD13F43E9}" type="datetimeFigureOut">
              <a:rPr lang="es-ES" smtClean="0"/>
              <a:t>04/07/2018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F341BA2-EFFB-4714-83D4-9A045BF2D987}" type="slidenum">
              <a:rPr lang="es-ES" smtClean="0"/>
              <a:t>‹Nº›</a:t>
            </a:fld>
            <a:endParaRPr lang="es-ES"/>
          </a:p>
        </p:txBody>
      </p:sp>
    </p:spTree>
    <p:extLst>
      <p:ext uri="{BB962C8B-B14F-4D97-AF65-F5344CB8AC3E}">
        <p14:creationId xmlns:p14="http://schemas.microsoft.com/office/powerpoint/2010/main" val="4040879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5AAFDD2-265F-4036-BED1-B0DAD13F43E9}" type="datetimeFigureOut">
              <a:rPr lang="es-ES" smtClean="0"/>
              <a:t>04/07/2018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F341BA2-EFFB-4714-83D4-9A045BF2D987}" type="slidenum">
              <a:rPr lang="es-ES" smtClean="0"/>
              <a:t>‹Nº›</a:t>
            </a:fld>
            <a:endParaRPr lang="es-ES"/>
          </a:p>
        </p:txBody>
      </p:sp>
    </p:spTree>
    <p:extLst>
      <p:ext uri="{BB962C8B-B14F-4D97-AF65-F5344CB8AC3E}">
        <p14:creationId xmlns:p14="http://schemas.microsoft.com/office/powerpoint/2010/main" val="166369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75AAFDD2-265F-4036-BED1-B0DAD13F43E9}" type="datetimeFigureOut">
              <a:rPr lang="es-ES" smtClean="0"/>
              <a:t>04/07/2018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F341BA2-EFFB-4714-83D4-9A045BF2D987}" type="slidenum">
              <a:rPr lang="es-ES" smtClean="0"/>
              <a:t>‹Nº›</a:t>
            </a:fld>
            <a:endParaRPr lang="es-ES"/>
          </a:p>
        </p:txBody>
      </p:sp>
    </p:spTree>
    <p:extLst>
      <p:ext uri="{BB962C8B-B14F-4D97-AF65-F5344CB8AC3E}">
        <p14:creationId xmlns:p14="http://schemas.microsoft.com/office/powerpoint/2010/main" val="2585964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5AAFDD2-265F-4036-BED1-B0DAD13F43E9}" type="datetimeFigureOut">
              <a:rPr lang="es-ES" smtClean="0"/>
              <a:t>04/07/2018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F341BA2-EFFB-4714-83D4-9A045BF2D987}" type="slidenum">
              <a:rPr lang="es-ES" smtClean="0"/>
              <a:t>‹Nº›</a:t>
            </a:fld>
            <a:endParaRPr lang="es-ES"/>
          </a:p>
        </p:txBody>
      </p:sp>
    </p:spTree>
    <p:extLst>
      <p:ext uri="{BB962C8B-B14F-4D97-AF65-F5344CB8AC3E}">
        <p14:creationId xmlns:p14="http://schemas.microsoft.com/office/powerpoint/2010/main" val="1413456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75AAFDD2-265F-4036-BED1-B0DAD13F43E9}" type="datetimeFigureOut">
              <a:rPr lang="es-ES" smtClean="0"/>
              <a:t>04/07/2018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F341BA2-EFFB-4714-83D4-9A045BF2D987}" type="slidenum">
              <a:rPr lang="es-ES" smtClean="0"/>
              <a:t>‹Nº›</a:t>
            </a:fld>
            <a:endParaRPr lang="es-ES"/>
          </a:p>
        </p:txBody>
      </p:sp>
    </p:spTree>
    <p:extLst>
      <p:ext uri="{BB962C8B-B14F-4D97-AF65-F5344CB8AC3E}">
        <p14:creationId xmlns:p14="http://schemas.microsoft.com/office/powerpoint/2010/main" val="4111921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75AAFDD2-265F-4036-BED1-B0DAD13F43E9}" type="datetimeFigureOut">
              <a:rPr lang="es-ES" smtClean="0"/>
              <a:t>04/07/2018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AF341BA2-EFFB-4714-83D4-9A045BF2D987}" type="slidenum">
              <a:rPr lang="es-ES" smtClean="0"/>
              <a:t>‹Nº›</a:t>
            </a:fld>
            <a:endParaRPr lang="es-ES"/>
          </a:p>
        </p:txBody>
      </p:sp>
    </p:spTree>
    <p:extLst>
      <p:ext uri="{BB962C8B-B14F-4D97-AF65-F5344CB8AC3E}">
        <p14:creationId xmlns:p14="http://schemas.microsoft.com/office/powerpoint/2010/main" val="1605296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75AAFDD2-265F-4036-BED1-B0DAD13F43E9}" type="datetimeFigureOut">
              <a:rPr lang="es-ES" smtClean="0"/>
              <a:t>04/07/2018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AF341BA2-EFFB-4714-83D4-9A045BF2D987}" type="slidenum">
              <a:rPr lang="es-ES" smtClean="0"/>
              <a:t>‹Nº›</a:t>
            </a:fld>
            <a:endParaRPr lang="es-ES"/>
          </a:p>
        </p:txBody>
      </p:sp>
    </p:spTree>
    <p:extLst>
      <p:ext uri="{BB962C8B-B14F-4D97-AF65-F5344CB8AC3E}">
        <p14:creationId xmlns:p14="http://schemas.microsoft.com/office/powerpoint/2010/main" val="95135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AAFDD2-265F-4036-BED1-B0DAD13F43E9}" type="datetimeFigureOut">
              <a:rPr lang="es-ES" smtClean="0"/>
              <a:t>04/07/2018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AF341BA2-EFFB-4714-83D4-9A045BF2D987}" type="slidenum">
              <a:rPr lang="es-ES" smtClean="0"/>
              <a:t>‹Nº›</a:t>
            </a:fld>
            <a:endParaRPr lang="es-ES"/>
          </a:p>
        </p:txBody>
      </p:sp>
    </p:spTree>
    <p:extLst>
      <p:ext uri="{BB962C8B-B14F-4D97-AF65-F5344CB8AC3E}">
        <p14:creationId xmlns:p14="http://schemas.microsoft.com/office/powerpoint/2010/main" val="2989475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5AAFDD2-265F-4036-BED1-B0DAD13F43E9}" type="datetimeFigureOut">
              <a:rPr lang="es-ES" smtClean="0"/>
              <a:t>04/07/2018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F341BA2-EFFB-4714-83D4-9A045BF2D987}" type="slidenum">
              <a:rPr lang="es-ES" smtClean="0"/>
              <a:t>‹Nº›</a:t>
            </a:fld>
            <a:endParaRPr lang="es-ES"/>
          </a:p>
        </p:txBody>
      </p:sp>
    </p:spTree>
    <p:extLst>
      <p:ext uri="{BB962C8B-B14F-4D97-AF65-F5344CB8AC3E}">
        <p14:creationId xmlns:p14="http://schemas.microsoft.com/office/powerpoint/2010/main" val="112684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5AAFDD2-265F-4036-BED1-B0DAD13F43E9}" type="datetimeFigureOut">
              <a:rPr lang="es-ES" smtClean="0"/>
              <a:t>04/07/2018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F341BA2-EFFB-4714-83D4-9A045BF2D987}" type="slidenum">
              <a:rPr lang="es-ES" smtClean="0"/>
              <a:t>‹Nº›</a:t>
            </a:fld>
            <a:endParaRPr lang="es-ES"/>
          </a:p>
        </p:txBody>
      </p:sp>
    </p:spTree>
    <p:extLst>
      <p:ext uri="{BB962C8B-B14F-4D97-AF65-F5344CB8AC3E}">
        <p14:creationId xmlns:p14="http://schemas.microsoft.com/office/powerpoint/2010/main" val="3288419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AAFDD2-265F-4036-BED1-B0DAD13F43E9}" type="datetimeFigureOut">
              <a:rPr lang="es-ES" smtClean="0"/>
              <a:t>04/07/2018</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341BA2-EFFB-4714-83D4-9A045BF2D987}" type="slidenum">
              <a:rPr lang="es-ES" smtClean="0"/>
              <a:t>‹Nº›</a:t>
            </a:fld>
            <a:endParaRPr lang="es-ES"/>
          </a:p>
        </p:txBody>
      </p:sp>
    </p:spTree>
    <p:extLst>
      <p:ext uri="{BB962C8B-B14F-4D97-AF65-F5344CB8AC3E}">
        <p14:creationId xmlns:p14="http://schemas.microsoft.com/office/powerpoint/2010/main" val="3840050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MICROSOFT EXCEL</a:t>
            </a:r>
            <a:endParaRPr lang="es-ES" dirty="0"/>
          </a:p>
        </p:txBody>
      </p:sp>
      <p:sp>
        <p:nvSpPr>
          <p:cNvPr id="3" name="Subtítulo 2"/>
          <p:cNvSpPr>
            <a:spLocks noGrp="1"/>
          </p:cNvSpPr>
          <p:nvPr>
            <p:ph type="subTitle" idx="1"/>
          </p:nvPr>
        </p:nvSpPr>
        <p:spPr/>
        <p:txBody>
          <a:bodyPr/>
          <a:lstStyle/>
          <a:p>
            <a:r>
              <a:rPr lang="es-ES" dirty="0" smtClean="0"/>
              <a:t>Colegio Nieves Cortés Picón</a:t>
            </a:r>
            <a:endParaRPr lang="es-ES" dirty="0"/>
          </a:p>
        </p:txBody>
      </p:sp>
    </p:spTree>
    <p:extLst>
      <p:ext uri="{BB962C8B-B14F-4D97-AF65-F5344CB8AC3E}">
        <p14:creationId xmlns:p14="http://schemas.microsoft.com/office/powerpoint/2010/main" val="42029842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INTRODUCIR TEXTO</a:t>
            </a:r>
            <a:endParaRPr lang="es-ES" dirty="0"/>
          </a:p>
        </p:txBody>
      </p:sp>
      <p:sp>
        <p:nvSpPr>
          <p:cNvPr id="3" name="Marcador de contenido 2"/>
          <p:cNvSpPr>
            <a:spLocks noGrp="1"/>
          </p:cNvSpPr>
          <p:nvPr>
            <p:ph idx="1"/>
          </p:nvPr>
        </p:nvSpPr>
        <p:spPr/>
        <p:txBody>
          <a:bodyPr/>
          <a:lstStyle/>
          <a:p>
            <a:pPr marL="0" indent="0" algn="just">
              <a:buNone/>
            </a:pPr>
            <a:r>
              <a:rPr lang="es-ES" dirty="0" smtClean="0"/>
              <a:t>En cada una de las celdas de la hoja, es posible introducir textos, números o fórmulas. </a:t>
            </a:r>
          </a:p>
          <a:p>
            <a:pPr marL="0" indent="0" algn="just">
              <a:buNone/>
            </a:pPr>
            <a:r>
              <a:rPr lang="es-ES" dirty="0" smtClean="0"/>
              <a:t>En todos los casos, los pasos a seguir serán los siguientes: </a:t>
            </a:r>
          </a:p>
          <a:p>
            <a:pPr algn="just"/>
            <a:r>
              <a:rPr lang="es-ES" dirty="0" smtClean="0"/>
              <a:t>Situar el cursor sobre la celda donde se van a introducir los datos y teclear los datos que desees introducir. </a:t>
            </a:r>
          </a:p>
          <a:p>
            <a:pPr algn="just"/>
            <a:r>
              <a:rPr lang="es-ES" dirty="0" smtClean="0"/>
              <a:t>Aparecerán en dos lugares: en la celda activa y en la Barra de Fórmulas, como puedes observar en el dibujo siguiente:</a:t>
            </a:r>
            <a:endParaRPr lang="es-ES" dirty="0"/>
          </a:p>
        </p:txBody>
      </p:sp>
      <p:pic>
        <p:nvPicPr>
          <p:cNvPr id="4" name="Imagen 3"/>
          <p:cNvPicPr>
            <a:picLocks noChangeAspect="1"/>
          </p:cNvPicPr>
          <p:nvPr/>
        </p:nvPicPr>
        <p:blipFill>
          <a:blip r:embed="rId2"/>
          <a:stretch>
            <a:fillRect/>
          </a:stretch>
        </p:blipFill>
        <p:spPr>
          <a:xfrm>
            <a:off x="2954654" y="5111432"/>
            <a:ext cx="6135725" cy="1200468"/>
          </a:xfrm>
          <a:prstGeom prst="rect">
            <a:avLst/>
          </a:prstGeom>
        </p:spPr>
      </p:pic>
    </p:spTree>
    <p:extLst>
      <p:ext uri="{BB962C8B-B14F-4D97-AF65-F5344CB8AC3E}">
        <p14:creationId xmlns:p14="http://schemas.microsoft.com/office/powerpoint/2010/main" val="2534654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86080" y="223520"/>
            <a:ext cx="11257280" cy="6370975"/>
          </a:xfrm>
          <a:prstGeom prst="rect">
            <a:avLst/>
          </a:prstGeom>
        </p:spPr>
        <p:txBody>
          <a:bodyPr wrap="square">
            <a:spAutoFit/>
          </a:bodyPr>
          <a:lstStyle/>
          <a:p>
            <a:pPr algn="just"/>
            <a:r>
              <a:rPr lang="es-ES" sz="2400" dirty="0" smtClean="0"/>
              <a:t>Para introducir el valor en la celda puedes utilizar cualquiera de los tres métodos que te explicamos a continuación: </a:t>
            </a:r>
          </a:p>
          <a:p>
            <a:pPr algn="just"/>
            <a:endParaRPr lang="es-ES" sz="2400" dirty="0" smtClean="0"/>
          </a:p>
          <a:p>
            <a:pPr algn="just"/>
            <a:r>
              <a:rPr lang="es-ES" sz="2400" b="1" dirty="0" smtClean="0"/>
              <a:t>INTRO</a:t>
            </a:r>
            <a:r>
              <a:rPr lang="es-ES" sz="2400" dirty="0" smtClean="0"/>
              <a:t>: Se valida el valor introducido en la celda y además la celda activa pasa a ser la que se encuentra justo por debajo. </a:t>
            </a:r>
          </a:p>
          <a:p>
            <a:pPr algn="just"/>
            <a:endParaRPr lang="es-ES" sz="2400" dirty="0"/>
          </a:p>
          <a:p>
            <a:pPr algn="just"/>
            <a:r>
              <a:rPr lang="es-ES" sz="2400" b="1" dirty="0" smtClean="0"/>
              <a:t>TECLAS DE MOVIMIENTO</a:t>
            </a:r>
            <a:r>
              <a:rPr lang="es-ES" sz="2400" dirty="0" smtClean="0"/>
              <a:t>: Se valida el valor introducido en la celda y además la celda activa cambiará dependiendo de la flecha pulsada, es decir, si pulsamos FLECHA DERECHA será la celda contigua hacia la derecha. </a:t>
            </a:r>
          </a:p>
          <a:p>
            <a:pPr algn="just"/>
            <a:endParaRPr lang="es-ES" sz="2400" dirty="0"/>
          </a:p>
          <a:p>
            <a:pPr algn="just"/>
            <a:r>
              <a:rPr lang="es-ES" sz="2400" b="1" dirty="0" smtClean="0"/>
              <a:t>CUADRO DE ACEPTACIÓN</a:t>
            </a:r>
            <a:r>
              <a:rPr lang="es-ES" sz="2400" dirty="0" smtClean="0"/>
              <a:t>: Es el botón √ de la barra de fórmulas, al hacer clic sobre él se valida el valor para introducirlo en la celda pero la celda activa seguirá siendo la misma. </a:t>
            </a:r>
          </a:p>
          <a:p>
            <a:pPr algn="just"/>
            <a:endParaRPr lang="es-ES" sz="2400" dirty="0"/>
          </a:p>
          <a:p>
            <a:pPr algn="just"/>
            <a:r>
              <a:rPr lang="es-ES" sz="2400" dirty="0" smtClean="0"/>
              <a:t>Si antes de introducir la información cambias de opinión y deseas restaurar el contenido de la celda a su valor inicial, sólo hay que pulsar la tecla ESC del teclado o hacer clic sobre el botón Cancelar (X) de la barra de fórmulas. Así no se introducen los datos y la celda seguirá con el valor que tenía.</a:t>
            </a:r>
            <a:endParaRPr lang="es-ES" sz="2400" dirty="0"/>
          </a:p>
        </p:txBody>
      </p:sp>
    </p:spTree>
    <p:extLst>
      <p:ext uri="{BB962C8B-B14F-4D97-AF65-F5344CB8AC3E}">
        <p14:creationId xmlns:p14="http://schemas.microsoft.com/office/powerpoint/2010/main" val="4224568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75920" y="335280"/>
            <a:ext cx="10977880" cy="5841683"/>
          </a:xfrm>
        </p:spPr>
        <p:txBody>
          <a:bodyPr/>
          <a:lstStyle/>
          <a:p>
            <a:pPr marL="0" indent="0" algn="just">
              <a:buNone/>
            </a:pPr>
            <a:r>
              <a:rPr lang="es-ES" dirty="0" smtClean="0"/>
              <a:t>Si hemos introducido mal una fórmula posiblemente nos aparezca un recuadro dándonos información sobre el posible error cometido, leerlo detenidamente para comprender lo que nos dice y aceptar la corrección o no. </a:t>
            </a:r>
          </a:p>
          <a:p>
            <a:pPr marL="0" indent="0" algn="just">
              <a:buNone/>
            </a:pPr>
            <a:r>
              <a:rPr lang="es-ES" dirty="0" smtClean="0"/>
              <a:t>Otras veces la fórmula no es correcta y no nos avisa, pero aparecerá algo raro en la celda, comprobar la fórmula en la barra de fórmulas para encontrar el error. </a:t>
            </a:r>
          </a:p>
          <a:p>
            <a:pPr marL="0" indent="0" algn="just">
              <a:buNone/>
            </a:pPr>
            <a:r>
              <a:rPr lang="es-ES" b="1" dirty="0" smtClean="0">
                <a:solidFill>
                  <a:srgbClr val="0070C0"/>
                </a:solidFill>
                <a:effectLst>
                  <a:outerShdw blurRad="38100" dist="38100" dir="2700000" algn="tl">
                    <a:srgbClr val="000000">
                      <a:alpha val="43137"/>
                    </a:srgbClr>
                  </a:outerShdw>
                </a:effectLst>
              </a:rPr>
              <a:t>En ocasiones</a:t>
            </a:r>
            <a:r>
              <a:rPr lang="es-ES" dirty="0" smtClean="0"/>
              <a:t>, es posible que nos interese introducir varias líneas dentro de una misma celda, pero al pulsar INTRO para realizar el salto de línea lo que ocurre es que se valida el valor y pasamos a la celda inferior. </a:t>
            </a:r>
          </a:p>
          <a:p>
            <a:pPr marL="0" indent="0" algn="just">
              <a:buNone/>
            </a:pPr>
            <a:r>
              <a:rPr lang="es-ES" dirty="0" smtClean="0"/>
              <a:t>Para que esto no ocurra deberemos pulsar </a:t>
            </a:r>
            <a:r>
              <a:rPr lang="es-ES" b="1" u="sng" dirty="0" smtClean="0">
                <a:solidFill>
                  <a:srgbClr val="FF0000"/>
                </a:solidFill>
              </a:rPr>
              <a:t>ALT+INTRO.</a:t>
            </a:r>
            <a:endParaRPr lang="es-ES" b="1" u="sng" dirty="0">
              <a:solidFill>
                <a:srgbClr val="FF0000"/>
              </a:solidFill>
            </a:endParaRPr>
          </a:p>
        </p:txBody>
      </p:sp>
    </p:spTree>
    <p:extLst>
      <p:ext uri="{BB962C8B-B14F-4D97-AF65-F5344CB8AC3E}">
        <p14:creationId xmlns:p14="http://schemas.microsoft.com/office/powerpoint/2010/main" val="55647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MODIFICAR DATOS</a:t>
            </a:r>
            <a:endParaRPr lang="es-ES" b="1" dirty="0"/>
          </a:p>
        </p:txBody>
      </p:sp>
      <p:sp>
        <p:nvSpPr>
          <p:cNvPr id="3" name="Marcador de contenido 2"/>
          <p:cNvSpPr>
            <a:spLocks noGrp="1"/>
          </p:cNvSpPr>
          <p:nvPr>
            <p:ph idx="1"/>
          </p:nvPr>
        </p:nvSpPr>
        <p:spPr/>
        <p:txBody>
          <a:bodyPr>
            <a:normAutofit fontScale="92500" lnSpcReduction="10000"/>
          </a:bodyPr>
          <a:lstStyle/>
          <a:p>
            <a:pPr marL="0" indent="0" algn="just">
              <a:buNone/>
            </a:pPr>
            <a:r>
              <a:rPr lang="es-ES" dirty="0" smtClean="0"/>
              <a:t>Se puede modificar el contenido de una celda al mismo tiempo que se esté escribiendo o más tarde, después de la introducción. </a:t>
            </a:r>
          </a:p>
          <a:p>
            <a:pPr marL="0" indent="0" algn="just">
              <a:buNone/>
            </a:pPr>
            <a:r>
              <a:rPr lang="es-ES" dirty="0" smtClean="0"/>
              <a:t>Si aún no se ha validado la introducción de datos y se comete algún error, se puede modificar utilizando la tecla Retroceso del teclado para borrar el carácter situado a la izquierda del cursor, haciendo retroceder éste una posición. No se puede utilizar la tecla FLECHA IZQUIERDA porque equivale a validar la entrada de datos. </a:t>
            </a:r>
          </a:p>
          <a:p>
            <a:pPr marL="0" indent="0" algn="just">
              <a:buNone/>
            </a:pPr>
            <a:endParaRPr lang="es-ES" dirty="0"/>
          </a:p>
          <a:p>
            <a:pPr marL="0" indent="0" algn="just">
              <a:buNone/>
            </a:pPr>
            <a:r>
              <a:rPr lang="es-ES" dirty="0" smtClean="0"/>
              <a:t>Si ya se ha validado la entrada de datos y se desea modificar, Seleccionaremos la celda adecuada, después activaremos la Barra de Fórmulas pulsando la tecla </a:t>
            </a:r>
            <a:r>
              <a:rPr lang="es-ES" b="1" dirty="0" smtClean="0">
                <a:solidFill>
                  <a:srgbClr val="FF0000"/>
                </a:solidFill>
              </a:rPr>
              <a:t>F2</a:t>
            </a:r>
            <a:r>
              <a:rPr lang="es-ES" dirty="0" smtClean="0"/>
              <a:t> o iremos directamente a la barra de fórmulas haciendo clic en la parte del dato a modificar.</a:t>
            </a:r>
            <a:endParaRPr lang="es-ES" dirty="0"/>
          </a:p>
        </p:txBody>
      </p:sp>
    </p:spTree>
    <p:extLst>
      <p:ext uri="{BB962C8B-B14F-4D97-AF65-F5344CB8AC3E}">
        <p14:creationId xmlns:p14="http://schemas.microsoft.com/office/powerpoint/2010/main" val="3071070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TIPOS DE DATOS</a:t>
            </a:r>
            <a:endParaRPr lang="es-ES" b="1" dirty="0"/>
          </a:p>
        </p:txBody>
      </p:sp>
      <p:sp>
        <p:nvSpPr>
          <p:cNvPr id="3" name="Marcador de contenido 2"/>
          <p:cNvSpPr>
            <a:spLocks noGrp="1"/>
          </p:cNvSpPr>
          <p:nvPr>
            <p:ph idx="1"/>
          </p:nvPr>
        </p:nvSpPr>
        <p:spPr>
          <a:xfrm>
            <a:off x="528320" y="1470024"/>
            <a:ext cx="10932160" cy="4737736"/>
          </a:xfrm>
        </p:spPr>
        <p:txBody>
          <a:bodyPr>
            <a:normAutofit fontScale="92500" lnSpcReduction="20000"/>
          </a:bodyPr>
          <a:lstStyle/>
          <a:p>
            <a:pPr marL="0" indent="0" algn="just">
              <a:buNone/>
            </a:pPr>
            <a:r>
              <a:rPr lang="es-ES" dirty="0" smtClean="0"/>
              <a:t>En una Hoja de cálculo, los distintos TIPOS DE DATOS que podemos introducir son:</a:t>
            </a:r>
          </a:p>
          <a:p>
            <a:pPr marL="0" indent="0" algn="just">
              <a:buNone/>
            </a:pPr>
            <a:endParaRPr lang="es-ES" dirty="0" smtClean="0"/>
          </a:p>
          <a:p>
            <a:pPr marL="0" indent="0" algn="just">
              <a:buNone/>
            </a:pPr>
            <a:r>
              <a:rPr lang="es-ES" b="1" dirty="0" smtClean="0"/>
              <a:t>VALORES CONSTANTES</a:t>
            </a:r>
            <a:r>
              <a:rPr lang="es-ES" dirty="0" smtClean="0"/>
              <a:t>, es decir, un dato que se introduce directamente en una celda.</a:t>
            </a:r>
          </a:p>
          <a:p>
            <a:pPr marL="0" indent="0" algn="just">
              <a:buNone/>
            </a:pPr>
            <a:r>
              <a:rPr lang="es-ES" dirty="0" smtClean="0"/>
              <a:t>Puede ser un número, una fecha u hora, o un texto.</a:t>
            </a:r>
          </a:p>
          <a:p>
            <a:pPr marL="0" indent="0" algn="just">
              <a:buNone/>
            </a:pPr>
            <a:endParaRPr lang="es-ES" dirty="0" smtClean="0"/>
          </a:p>
          <a:p>
            <a:pPr marL="0" indent="0" algn="just">
              <a:buNone/>
            </a:pPr>
            <a:r>
              <a:rPr lang="es-ES" b="1" dirty="0" smtClean="0"/>
              <a:t>FÓRMULAS</a:t>
            </a:r>
            <a:r>
              <a:rPr lang="es-ES" dirty="0" smtClean="0"/>
              <a:t>, es decir, una secuencia formada por: valores constantes, referencias a otras celdas, nombres, funciones, u operadores. Es una técnica básica para el análisis de datos. Se pueden realizar diversas operaciones con los datos de las hojas de cálculo como +, -, *, /, </a:t>
            </a:r>
            <a:r>
              <a:rPr lang="es-ES" dirty="0" err="1" smtClean="0"/>
              <a:t>Sen</a:t>
            </a:r>
            <a:r>
              <a:rPr lang="es-ES" dirty="0" smtClean="0"/>
              <a:t>, </a:t>
            </a:r>
            <a:r>
              <a:rPr lang="es-ES" dirty="0" err="1" smtClean="0"/>
              <a:t>Cos</a:t>
            </a:r>
            <a:r>
              <a:rPr lang="es-ES" dirty="0" smtClean="0"/>
              <a:t>, etc. </a:t>
            </a:r>
          </a:p>
          <a:p>
            <a:pPr marL="0" indent="0" algn="just">
              <a:buNone/>
            </a:pPr>
            <a:r>
              <a:rPr lang="es-ES" dirty="0" smtClean="0"/>
              <a:t>En una fórmula se pueden mezclar constantes, nombres, referencias a otras celdas, operadores y funciones. La fórmula se escribe en la barra de fórmulas y debe empezar siempre por el signo =.</a:t>
            </a:r>
            <a:endParaRPr lang="es-ES" dirty="0"/>
          </a:p>
        </p:txBody>
      </p:sp>
    </p:spTree>
    <p:extLst>
      <p:ext uri="{BB962C8B-B14F-4D97-AF65-F5344CB8AC3E}">
        <p14:creationId xmlns:p14="http://schemas.microsoft.com/office/powerpoint/2010/main" val="524673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52475"/>
          </a:xfrm>
        </p:spPr>
        <p:txBody>
          <a:bodyPr/>
          <a:lstStyle/>
          <a:p>
            <a:r>
              <a:rPr lang="es-ES" b="1" dirty="0" smtClean="0"/>
              <a:t>MANIPULANDO CELDAS</a:t>
            </a:r>
            <a:endParaRPr lang="es-ES" b="1" dirty="0"/>
          </a:p>
        </p:txBody>
      </p:sp>
      <p:sp>
        <p:nvSpPr>
          <p:cNvPr id="3" name="Marcador de contenido 2"/>
          <p:cNvSpPr>
            <a:spLocks noGrp="1"/>
          </p:cNvSpPr>
          <p:nvPr>
            <p:ph idx="1"/>
          </p:nvPr>
        </p:nvSpPr>
        <p:spPr>
          <a:xfrm>
            <a:off x="579120" y="1310640"/>
            <a:ext cx="11033760" cy="4866323"/>
          </a:xfrm>
        </p:spPr>
        <p:txBody>
          <a:bodyPr>
            <a:normAutofit lnSpcReduction="10000"/>
          </a:bodyPr>
          <a:lstStyle/>
          <a:p>
            <a:pPr algn="just"/>
            <a:r>
              <a:rPr lang="es-ES" dirty="0" smtClean="0"/>
              <a:t>A la hora de seleccionar celdas es muy importante fijarse en la </a:t>
            </a:r>
            <a:r>
              <a:rPr lang="es-ES" u="sng" dirty="0" smtClean="0">
                <a:solidFill>
                  <a:srgbClr val="FF0000"/>
                </a:solidFill>
              </a:rPr>
              <a:t>forma del puntero del ratón </a:t>
            </a:r>
            <a:r>
              <a:rPr lang="es-ES" dirty="0" smtClean="0"/>
              <a:t>para saber si realmente vamos a seleccionar celdas o realizar otra operación. </a:t>
            </a:r>
          </a:p>
          <a:p>
            <a:pPr algn="just"/>
            <a:r>
              <a:rPr lang="es-ES" dirty="0" smtClean="0"/>
              <a:t>La forma del </a:t>
            </a:r>
            <a:r>
              <a:rPr lang="es-ES" u="sng" dirty="0" smtClean="0">
                <a:solidFill>
                  <a:srgbClr val="FF0000"/>
                </a:solidFill>
              </a:rPr>
              <a:t>puntero</a:t>
            </a:r>
            <a:r>
              <a:rPr lang="es-ES" dirty="0" smtClean="0"/>
              <a:t> del ratón a la hora de seleccionar celdas consiste en una cruz gruesa blanca, tal como se ve a continuación: Selección de una celda: Sólo tienes que hacer clic sobre ella.</a:t>
            </a:r>
          </a:p>
          <a:p>
            <a:pPr algn="just"/>
            <a:r>
              <a:rPr lang="es-ES" dirty="0" smtClean="0"/>
              <a:t>Selección de un rango de celdas: Para seleccionar un conjunto de celdas adyacentes, pulsar el botón izquierdo del ratón en la primera celda a seleccionar y mantener pulsado el botón del ratón mientras se arrastra hasta la última celda a seleccionar, después soltarlo y verás como las celdas seleccionadas aparecen con un marco alrededor y cambian de color. </a:t>
            </a:r>
            <a:endParaRPr lang="es-ES" dirty="0"/>
          </a:p>
        </p:txBody>
      </p:sp>
      <p:pic>
        <p:nvPicPr>
          <p:cNvPr id="5" name="Imagen 4"/>
          <p:cNvPicPr>
            <a:picLocks noChangeAspect="1"/>
          </p:cNvPicPr>
          <p:nvPr/>
        </p:nvPicPr>
        <p:blipFill>
          <a:blip r:embed="rId2"/>
          <a:stretch>
            <a:fillRect/>
          </a:stretch>
        </p:blipFill>
        <p:spPr>
          <a:xfrm>
            <a:off x="7132320" y="3121501"/>
            <a:ext cx="1219200" cy="571500"/>
          </a:xfrm>
          <a:prstGeom prst="rect">
            <a:avLst/>
          </a:prstGeom>
        </p:spPr>
      </p:pic>
      <p:pic>
        <p:nvPicPr>
          <p:cNvPr id="6" name="Imagen 5"/>
          <p:cNvPicPr>
            <a:picLocks noChangeAspect="1"/>
          </p:cNvPicPr>
          <p:nvPr/>
        </p:nvPicPr>
        <p:blipFill>
          <a:blip r:embed="rId3"/>
          <a:stretch>
            <a:fillRect/>
          </a:stretch>
        </p:blipFill>
        <p:spPr>
          <a:xfrm>
            <a:off x="2673350" y="5369878"/>
            <a:ext cx="1257300" cy="1000125"/>
          </a:xfrm>
          <a:prstGeom prst="rect">
            <a:avLst/>
          </a:prstGeom>
        </p:spPr>
      </p:pic>
    </p:spTree>
    <p:extLst>
      <p:ext uri="{BB962C8B-B14F-4D97-AF65-F5344CB8AC3E}">
        <p14:creationId xmlns:p14="http://schemas.microsoft.com/office/powerpoint/2010/main" val="3335466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90365" y="182880"/>
            <a:ext cx="11399350" cy="3070225"/>
          </a:xfrm>
          <a:prstGeom prst="rect">
            <a:avLst/>
          </a:prstGeom>
        </p:spPr>
      </p:pic>
      <p:pic>
        <p:nvPicPr>
          <p:cNvPr id="5" name="Imagen 4"/>
          <p:cNvPicPr>
            <a:picLocks noChangeAspect="1"/>
          </p:cNvPicPr>
          <p:nvPr/>
        </p:nvPicPr>
        <p:blipFill>
          <a:blip r:embed="rId3"/>
          <a:stretch>
            <a:fillRect/>
          </a:stretch>
        </p:blipFill>
        <p:spPr>
          <a:xfrm>
            <a:off x="290365" y="3405505"/>
            <a:ext cx="7051201" cy="2863215"/>
          </a:xfrm>
          <a:prstGeom prst="rect">
            <a:avLst/>
          </a:prstGeom>
        </p:spPr>
      </p:pic>
    </p:spTree>
    <p:extLst>
      <p:ext uri="{BB962C8B-B14F-4D97-AF65-F5344CB8AC3E}">
        <p14:creationId xmlns:p14="http://schemas.microsoft.com/office/powerpoint/2010/main" val="3980101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4520" y="212725"/>
            <a:ext cx="10515600" cy="511175"/>
          </a:xfrm>
        </p:spPr>
        <p:txBody>
          <a:bodyPr>
            <a:normAutofit fontScale="90000"/>
          </a:bodyPr>
          <a:lstStyle/>
          <a:p>
            <a:r>
              <a:rPr lang="es-ES" dirty="0" smtClean="0"/>
              <a:t>Ordenar Datos</a:t>
            </a:r>
            <a:endParaRPr lang="es-ES" dirty="0"/>
          </a:p>
        </p:txBody>
      </p:sp>
      <p:pic>
        <p:nvPicPr>
          <p:cNvPr id="3" name="Imagen 2"/>
          <p:cNvPicPr>
            <a:picLocks noChangeAspect="1"/>
          </p:cNvPicPr>
          <p:nvPr/>
        </p:nvPicPr>
        <p:blipFill>
          <a:blip r:embed="rId2"/>
          <a:stretch>
            <a:fillRect/>
          </a:stretch>
        </p:blipFill>
        <p:spPr>
          <a:xfrm>
            <a:off x="1656080" y="876300"/>
            <a:ext cx="8040370" cy="5700580"/>
          </a:xfrm>
          <a:prstGeom prst="rect">
            <a:avLst/>
          </a:prstGeom>
        </p:spPr>
      </p:pic>
    </p:spTree>
    <p:extLst>
      <p:ext uri="{BB962C8B-B14F-4D97-AF65-F5344CB8AC3E}">
        <p14:creationId xmlns:p14="http://schemas.microsoft.com/office/powerpoint/2010/main" val="179025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226863" y="467360"/>
            <a:ext cx="9704865" cy="5902959"/>
          </a:xfrm>
          <a:prstGeom prst="rect">
            <a:avLst/>
          </a:prstGeom>
        </p:spPr>
      </p:pic>
    </p:spTree>
    <p:extLst>
      <p:ext uri="{BB962C8B-B14F-4D97-AF65-F5344CB8AC3E}">
        <p14:creationId xmlns:p14="http://schemas.microsoft.com/office/powerpoint/2010/main" val="3474222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40000" y="1879600"/>
            <a:ext cx="7081520" cy="2215991"/>
          </a:xfrm>
          <a:prstGeom prst="rect">
            <a:avLst/>
          </a:prstGeom>
          <a:noFill/>
          <a:ln>
            <a:solidFill>
              <a:srgbClr val="FFFFFF"/>
            </a:solidFill>
          </a:ln>
          <a:effectLst>
            <a:glow rad="101600">
              <a:schemeClr val="accent5">
                <a:satMod val="175000"/>
                <a:alpha val="40000"/>
              </a:schemeClr>
            </a:glow>
          </a:effectLst>
          <a:scene3d>
            <a:camera prst="isometricOffAxis1Right"/>
            <a:lightRig rig="threePt" dir="t"/>
          </a:scene3d>
          <a:sp3d>
            <a:bevelT w="114300" prst="artDeco"/>
          </a:sp3d>
        </p:spPr>
        <p:txBody>
          <a:bodyPr wrap="square" lIns="91440" tIns="45720" rIns="91440" bIns="45720">
            <a:spAutoFit/>
          </a:bodyPr>
          <a:lstStyle/>
          <a:p>
            <a:pPr algn="ctr"/>
            <a:r>
              <a:rPr lang="es-ES" sz="138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TALLER</a:t>
            </a:r>
            <a:endParaRPr lang="es-ES" sz="138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2481140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¿Qué es Excel y para qué sirve?</a:t>
            </a:r>
            <a:endParaRPr lang="es-ES" dirty="0"/>
          </a:p>
        </p:txBody>
      </p:sp>
      <p:sp>
        <p:nvSpPr>
          <p:cNvPr id="3" name="Marcador de contenido 2"/>
          <p:cNvSpPr>
            <a:spLocks noGrp="1"/>
          </p:cNvSpPr>
          <p:nvPr>
            <p:ph idx="1"/>
          </p:nvPr>
        </p:nvSpPr>
        <p:spPr/>
        <p:txBody>
          <a:bodyPr/>
          <a:lstStyle/>
          <a:p>
            <a:pPr marL="0" indent="0">
              <a:buNone/>
            </a:pPr>
            <a:r>
              <a:rPr lang="es-ES" dirty="0" smtClean="0"/>
              <a:t>Excel es una </a:t>
            </a:r>
            <a:r>
              <a:rPr lang="es-ES" u="sng" dirty="0" smtClean="0">
                <a:solidFill>
                  <a:srgbClr val="FF0000"/>
                </a:solidFill>
              </a:rPr>
              <a:t>hoja de cálculo </a:t>
            </a:r>
            <a:r>
              <a:rPr lang="es-ES" dirty="0" smtClean="0"/>
              <a:t>integrada en Microsoft Office. </a:t>
            </a:r>
          </a:p>
          <a:p>
            <a:pPr marL="0" indent="0">
              <a:buNone/>
            </a:pPr>
            <a:endParaRPr lang="es-ES" dirty="0" smtClean="0"/>
          </a:p>
          <a:p>
            <a:pPr marL="0" indent="0" algn="just">
              <a:buNone/>
            </a:pPr>
            <a:r>
              <a:rPr lang="es-ES" dirty="0" smtClean="0"/>
              <a:t>Una hoja de cálculo es un programa que es capaz de trabajar con números de forma sencilla e intuitiva. Para ello se utiliza una cuadrícula donde en cada celda de la cuadrícula se pueden introducir números, letras y gráficos. </a:t>
            </a:r>
          </a:p>
          <a:p>
            <a:pPr marL="0" indent="0" algn="just">
              <a:buNone/>
            </a:pPr>
            <a:r>
              <a:rPr lang="es-ES" dirty="0" smtClean="0"/>
              <a:t>Las columnas se numeran por letras A,B,C,... y </a:t>
            </a:r>
          </a:p>
          <a:p>
            <a:pPr marL="0" indent="0" algn="just">
              <a:buNone/>
            </a:pPr>
            <a:r>
              <a:rPr lang="es-ES" dirty="0" smtClean="0"/>
              <a:t>las filas por números 1,2,3,..</a:t>
            </a:r>
            <a:endParaRPr lang="es-ES" dirty="0"/>
          </a:p>
        </p:txBody>
      </p:sp>
    </p:spTree>
    <p:extLst>
      <p:ext uri="{BB962C8B-B14F-4D97-AF65-F5344CB8AC3E}">
        <p14:creationId xmlns:p14="http://schemas.microsoft.com/office/powerpoint/2010/main" val="37368703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LAS FUNCIONES</a:t>
            </a:r>
            <a:endParaRPr lang="es-ES" b="1" dirty="0"/>
          </a:p>
        </p:txBody>
      </p:sp>
      <p:sp>
        <p:nvSpPr>
          <p:cNvPr id="3" name="Marcador de contenido 2"/>
          <p:cNvSpPr>
            <a:spLocks noGrp="1"/>
          </p:cNvSpPr>
          <p:nvPr>
            <p:ph idx="1"/>
          </p:nvPr>
        </p:nvSpPr>
        <p:spPr>
          <a:xfrm>
            <a:off x="538480" y="1452880"/>
            <a:ext cx="10815320" cy="5069839"/>
          </a:xfrm>
        </p:spPr>
        <p:txBody>
          <a:bodyPr>
            <a:normAutofit fontScale="85000" lnSpcReduction="20000"/>
          </a:bodyPr>
          <a:lstStyle/>
          <a:p>
            <a:pPr marL="0" indent="0" algn="just">
              <a:buNone/>
            </a:pPr>
            <a:r>
              <a:rPr lang="es-ES" dirty="0" smtClean="0"/>
              <a:t>Una función es una fórmula predefinida por Excel (o por el usuario) que opera con uno o más valores y devuelve un resultado que aparecerá directamente en la celda o será utilizado para calcular la fórmula que la contiene. </a:t>
            </a:r>
          </a:p>
          <a:p>
            <a:pPr marL="0" indent="0" algn="just">
              <a:buNone/>
            </a:pPr>
            <a:r>
              <a:rPr lang="es-ES" dirty="0" smtClean="0"/>
              <a:t>La sintaxis de cualquier función es: </a:t>
            </a:r>
          </a:p>
          <a:p>
            <a:pPr marL="0" indent="0" algn="just">
              <a:buNone/>
            </a:pPr>
            <a:r>
              <a:rPr lang="es-ES" dirty="0" err="1" smtClean="0"/>
              <a:t>nombre_función</a:t>
            </a:r>
            <a:r>
              <a:rPr lang="es-ES" dirty="0" smtClean="0"/>
              <a:t> (argumento1; argumento2; ...; </a:t>
            </a:r>
            <a:r>
              <a:rPr lang="es-ES" dirty="0" err="1" smtClean="0"/>
              <a:t>argumentoN</a:t>
            </a:r>
            <a:r>
              <a:rPr lang="es-ES" dirty="0" smtClean="0"/>
              <a:t>) </a:t>
            </a:r>
          </a:p>
          <a:p>
            <a:pPr marL="0" indent="0" algn="just">
              <a:buNone/>
            </a:pPr>
            <a:r>
              <a:rPr lang="es-ES" dirty="0" smtClean="0"/>
              <a:t>Siguen las siguientes reglas: </a:t>
            </a:r>
          </a:p>
          <a:p>
            <a:pPr algn="just">
              <a:buFontTx/>
              <a:buChar char="-"/>
            </a:pPr>
            <a:r>
              <a:rPr lang="es-ES" dirty="0" smtClean="0"/>
              <a:t>Si la función va al comienzo de una fórmula debe empezar por el signo =. </a:t>
            </a:r>
          </a:p>
          <a:p>
            <a:pPr algn="just">
              <a:buFontTx/>
              <a:buChar char="-"/>
            </a:pPr>
            <a:r>
              <a:rPr lang="es-ES" dirty="0" smtClean="0"/>
              <a:t>Los argumentos o valores de entrada van siempre entre paréntesis. No dejes espacios antes o después de cada paréntesis. </a:t>
            </a:r>
          </a:p>
          <a:p>
            <a:pPr algn="just">
              <a:buFontTx/>
              <a:buChar char="-"/>
            </a:pPr>
            <a:r>
              <a:rPr lang="es-ES" dirty="0" smtClean="0"/>
              <a:t>Los argumentos pueden ser valores constantes (número o texto), fórmulas o funciones. </a:t>
            </a:r>
          </a:p>
          <a:p>
            <a:pPr algn="just">
              <a:buFontTx/>
              <a:buChar char="-"/>
            </a:pPr>
            <a:r>
              <a:rPr lang="es-ES" dirty="0" smtClean="0"/>
              <a:t>Los argumentos deben de separarse por un punto y coma ;.</a:t>
            </a:r>
          </a:p>
          <a:p>
            <a:pPr algn="just">
              <a:buFontTx/>
              <a:buChar char="-"/>
            </a:pPr>
            <a:endParaRPr lang="es-ES" dirty="0"/>
          </a:p>
          <a:p>
            <a:pPr marL="0" indent="0" algn="just">
              <a:buNone/>
            </a:pPr>
            <a:r>
              <a:rPr lang="es-ES" dirty="0" smtClean="0"/>
              <a:t>Ejemplo: =SUMA(A1:C8)</a:t>
            </a:r>
            <a:endParaRPr lang="es-ES" dirty="0"/>
          </a:p>
        </p:txBody>
      </p:sp>
    </p:spTree>
    <p:extLst>
      <p:ext uri="{BB962C8B-B14F-4D97-AF65-F5344CB8AC3E}">
        <p14:creationId xmlns:p14="http://schemas.microsoft.com/office/powerpoint/2010/main" val="1886155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TALLERES PRÁCTICOS</a:t>
            </a:r>
            <a:endParaRPr lang="es-ES" dirty="0"/>
          </a:p>
        </p:txBody>
      </p:sp>
      <p:sp>
        <p:nvSpPr>
          <p:cNvPr id="3" name="Marcador de contenido 2"/>
          <p:cNvSpPr>
            <a:spLocks noGrp="1"/>
          </p:cNvSpPr>
          <p:nvPr>
            <p:ph idx="1"/>
          </p:nvPr>
        </p:nvSpPr>
        <p:spPr/>
        <p:txBody>
          <a:bodyPr/>
          <a:lstStyle/>
          <a:p>
            <a:r>
              <a:rPr lang="es-ES" dirty="0" smtClean="0"/>
              <a:t>Realizar una factura en Excel con valores unitarios, totales parciales, IVA y total.</a:t>
            </a:r>
          </a:p>
          <a:p>
            <a:r>
              <a:rPr lang="es-ES" dirty="0" smtClean="0"/>
              <a:t>Realizar un presupuesto familiar</a:t>
            </a:r>
          </a:p>
          <a:p>
            <a:r>
              <a:rPr lang="es-ES" dirty="0" smtClean="0"/>
              <a:t>Realizar una tabla con cada una de las asignaturas, notas y con diferentes valores porcentuales.</a:t>
            </a:r>
          </a:p>
        </p:txBody>
      </p:sp>
    </p:spTree>
    <p:extLst>
      <p:ext uri="{BB962C8B-B14F-4D97-AF65-F5344CB8AC3E}">
        <p14:creationId xmlns:p14="http://schemas.microsoft.com/office/powerpoint/2010/main" val="401322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LIBRO DE TRABAJO</a:t>
            </a:r>
            <a:endParaRPr lang="es-ES" dirty="0"/>
          </a:p>
        </p:txBody>
      </p:sp>
      <p:sp>
        <p:nvSpPr>
          <p:cNvPr id="3" name="Marcador de contenido 2"/>
          <p:cNvSpPr>
            <a:spLocks noGrp="1"/>
          </p:cNvSpPr>
          <p:nvPr>
            <p:ph idx="1"/>
          </p:nvPr>
        </p:nvSpPr>
        <p:spPr/>
        <p:txBody>
          <a:bodyPr/>
          <a:lstStyle/>
          <a:p>
            <a:pPr marL="0" indent="0">
              <a:buNone/>
            </a:pPr>
            <a:r>
              <a:rPr lang="es-ES" dirty="0" smtClean="0"/>
              <a:t>Un libro de trabajo es el archivo que creamos con Excel, es decir, todo lo que hacemos en este programa se almacenará formando el libro de trabajo. </a:t>
            </a:r>
          </a:p>
          <a:p>
            <a:pPr marL="0" indent="0" algn="just">
              <a:buNone/>
            </a:pPr>
            <a:r>
              <a:rPr lang="es-ES" dirty="0" smtClean="0"/>
              <a:t>Los libros de trabajo de Excel tienen la extensión </a:t>
            </a:r>
            <a:r>
              <a:rPr lang="es-ES" u="sng" dirty="0" smtClean="0">
                <a:solidFill>
                  <a:srgbClr val="FF0000"/>
                </a:solidFill>
              </a:rPr>
              <a:t>.XLS</a:t>
            </a:r>
            <a:r>
              <a:rPr lang="es-ES" dirty="0" smtClean="0">
                <a:solidFill>
                  <a:srgbClr val="FF0000"/>
                </a:solidFill>
              </a:rPr>
              <a:t>  </a:t>
            </a:r>
            <a:r>
              <a:rPr lang="es-ES" dirty="0" smtClean="0"/>
              <a:t>para que el ordenador los reconozca como tal. </a:t>
            </a:r>
          </a:p>
          <a:p>
            <a:pPr marL="0" indent="0" algn="just">
              <a:buNone/>
            </a:pPr>
            <a:r>
              <a:rPr lang="es-ES" dirty="0" smtClean="0"/>
              <a:t>Cuando se inicia una sesión de Excel automáticamente se abre un nuevo libro de trabajo con el nombre provisional de Libro1. </a:t>
            </a:r>
          </a:p>
          <a:p>
            <a:pPr marL="0" indent="0" algn="just">
              <a:buNone/>
            </a:pPr>
            <a:r>
              <a:rPr lang="es-ES" dirty="0" smtClean="0"/>
              <a:t>Esto lo puedes comprobar en la pantalla de Excel, en la Barra de título en la parte superior de la ventana verás como pone Microsoft Excel - Libro1.</a:t>
            </a:r>
            <a:endParaRPr lang="es-ES" dirty="0"/>
          </a:p>
        </p:txBody>
      </p:sp>
    </p:spTree>
    <p:extLst>
      <p:ext uri="{BB962C8B-B14F-4D97-AF65-F5344CB8AC3E}">
        <p14:creationId xmlns:p14="http://schemas.microsoft.com/office/powerpoint/2010/main" val="143358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63880" y="1544319"/>
            <a:ext cx="10515600" cy="3636963"/>
          </a:xfrm>
        </p:spPr>
        <p:txBody>
          <a:bodyPr/>
          <a:lstStyle/>
          <a:p>
            <a:pPr marL="0" indent="0" algn="just">
              <a:buNone/>
            </a:pPr>
            <a:r>
              <a:rPr lang="es-ES" dirty="0" smtClean="0"/>
              <a:t>Un libro de trabajo está formado por varias hojas, en principio constará de 3 hojas aunque el número de éstas puede variar entre 1 y 255.</a:t>
            </a:r>
          </a:p>
          <a:p>
            <a:pPr marL="0" indent="0" algn="just">
              <a:buNone/>
            </a:pPr>
            <a:r>
              <a:rPr lang="es-ES" dirty="0" smtClean="0"/>
              <a:t>Si miras en la parte inferior de la ventana de Excel encontrarás las diferentes hojas del libro de trabajo, cada una de ellas nombradas de la forma Hoja1, Hoja2...</a:t>
            </a:r>
            <a:endParaRPr lang="es-ES" dirty="0"/>
          </a:p>
        </p:txBody>
      </p:sp>
      <p:pic>
        <p:nvPicPr>
          <p:cNvPr id="4" name="Imagen 3"/>
          <p:cNvPicPr>
            <a:picLocks noChangeAspect="1"/>
          </p:cNvPicPr>
          <p:nvPr/>
        </p:nvPicPr>
        <p:blipFill>
          <a:blip r:embed="rId2"/>
          <a:stretch>
            <a:fillRect/>
          </a:stretch>
        </p:blipFill>
        <p:spPr>
          <a:xfrm>
            <a:off x="648795" y="220027"/>
            <a:ext cx="10785967" cy="775653"/>
          </a:xfrm>
          <a:prstGeom prst="rect">
            <a:avLst/>
          </a:prstGeom>
        </p:spPr>
      </p:pic>
      <p:pic>
        <p:nvPicPr>
          <p:cNvPr id="5" name="Imagen 4"/>
          <p:cNvPicPr>
            <a:picLocks noChangeAspect="1"/>
          </p:cNvPicPr>
          <p:nvPr/>
        </p:nvPicPr>
        <p:blipFill>
          <a:blip r:embed="rId3"/>
          <a:stretch>
            <a:fillRect/>
          </a:stretch>
        </p:blipFill>
        <p:spPr>
          <a:xfrm>
            <a:off x="2294496" y="4287202"/>
            <a:ext cx="7379485" cy="589598"/>
          </a:xfrm>
          <a:prstGeom prst="rect">
            <a:avLst/>
          </a:prstGeom>
        </p:spPr>
      </p:pic>
    </p:spTree>
    <p:extLst>
      <p:ext uri="{BB962C8B-B14F-4D97-AF65-F5344CB8AC3E}">
        <p14:creationId xmlns:p14="http://schemas.microsoft.com/office/powerpoint/2010/main" val="198556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HOJA DE CÁLCULO</a:t>
            </a:r>
            <a:endParaRPr lang="es-ES" dirty="0"/>
          </a:p>
        </p:txBody>
      </p:sp>
      <p:sp>
        <p:nvSpPr>
          <p:cNvPr id="3" name="Marcador de contenido 2"/>
          <p:cNvSpPr>
            <a:spLocks noGrp="1"/>
          </p:cNvSpPr>
          <p:nvPr>
            <p:ph idx="1"/>
          </p:nvPr>
        </p:nvSpPr>
        <p:spPr>
          <a:xfrm>
            <a:off x="609600" y="1690688"/>
            <a:ext cx="10871200" cy="4486275"/>
          </a:xfrm>
        </p:spPr>
        <p:txBody>
          <a:bodyPr/>
          <a:lstStyle/>
          <a:p>
            <a:pPr marL="0" indent="0" algn="just">
              <a:buNone/>
            </a:pPr>
            <a:r>
              <a:rPr lang="es-ES" dirty="0" smtClean="0"/>
              <a:t>La hoja de cálculo es uno de los distintos tipos de hojas que puede contener un libro de trabajo. </a:t>
            </a:r>
          </a:p>
          <a:p>
            <a:pPr marL="0" indent="0" algn="just">
              <a:buNone/>
            </a:pPr>
            <a:r>
              <a:rPr lang="es-ES" dirty="0" smtClean="0"/>
              <a:t>Es una herramienta muy útil para todas aquellas personas que trabajen con gran cantidad de números y necesiten realizar cálculos u operaciones con ellos. </a:t>
            </a:r>
          </a:p>
          <a:p>
            <a:pPr marL="0" indent="0" algn="just">
              <a:buNone/>
            </a:pPr>
            <a:r>
              <a:rPr lang="es-ES" dirty="0" smtClean="0"/>
              <a:t>Es como una gran hoja cuadriculada formada por 16.384 columnas y 1.048.576 filas. Las </a:t>
            </a:r>
            <a:r>
              <a:rPr lang="es-ES" u="sng" dirty="0" smtClean="0">
                <a:solidFill>
                  <a:srgbClr val="FF0000"/>
                </a:solidFill>
              </a:rPr>
              <a:t>hojas de cálculo </a:t>
            </a:r>
            <a:r>
              <a:rPr lang="es-ES" dirty="0" smtClean="0"/>
              <a:t>están formadas por </a:t>
            </a:r>
            <a:r>
              <a:rPr lang="es-ES" u="sng" dirty="0" smtClean="0">
                <a:solidFill>
                  <a:srgbClr val="FF0000"/>
                </a:solidFill>
              </a:rPr>
              <a:t>columnas y filas</a:t>
            </a:r>
            <a:r>
              <a:rPr lang="es-ES" dirty="0" smtClean="0"/>
              <a:t>. </a:t>
            </a:r>
          </a:p>
        </p:txBody>
      </p:sp>
    </p:spTree>
    <p:extLst>
      <p:ext uri="{BB962C8B-B14F-4D97-AF65-F5344CB8AC3E}">
        <p14:creationId xmlns:p14="http://schemas.microsoft.com/office/powerpoint/2010/main" val="2836253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160" y="467359"/>
            <a:ext cx="11267440" cy="1761809"/>
          </a:xfrm>
        </p:spPr>
        <p:txBody>
          <a:bodyPr>
            <a:normAutofit fontScale="90000"/>
          </a:bodyPr>
          <a:lstStyle/>
          <a:p>
            <a:pPr algn="just"/>
            <a:r>
              <a:rPr lang="es-ES" dirty="0" smtClean="0"/>
              <a:t>Una columna es el conjunto de celdas seleccionadas verticalmente. Cada columna se nombra por letras, por ejemplo A, B, C,.......AA, AB,........IV.</a:t>
            </a:r>
            <a:br>
              <a:rPr lang="es-ES" dirty="0" smtClean="0"/>
            </a:br>
            <a:endParaRPr lang="es-ES" dirty="0"/>
          </a:p>
        </p:txBody>
      </p:sp>
      <p:pic>
        <p:nvPicPr>
          <p:cNvPr id="3" name="Imagen 2"/>
          <p:cNvPicPr>
            <a:picLocks noChangeAspect="1"/>
          </p:cNvPicPr>
          <p:nvPr/>
        </p:nvPicPr>
        <p:blipFill>
          <a:blip r:embed="rId2"/>
          <a:stretch>
            <a:fillRect/>
          </a:stretch>
        </p:blipFill>
        <p:spPr>
          <a:xfrm>
            <a:off x="2204720" y="2567169"/>
            <a:ext cx="7000240" cy="4006865"/>
          </a:xfrm>
          <a:prstGeom prst="rect">
            <a:avLst/>
          </a:prstGeom>
        </p:spPr>
      </p:pic>
    </p:spTree>
    <p:extLst>
      <p:ext uri="{BB962C8B-B14F-4D97-AF65-F5344CB8AC3E}">
        <p14:creationId xmlns:p14="http://schemas.microsoft.com/office/powerpoint/2010/main" val="532398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626235"/>
          </a:xfrm>
        </p:spPr>
        <p:txBody>
          <a:bodyPr>
            <a:normAutofit fontScale="90000"/>
          </a:bodyPr>
          <a:lstStyle/>
          <a:p>
            <a:pPr algn="just"/>
            <a:r>
              <a:rPr lang="es-ES" dirty="0" smtClean="0"/>
              <a:t>Cada fila se numera desde 1 hasta 1.048.576 y es la selección horizontal de un conjunto de celdas de una hoja de datos.</a:t>
            </a:r>
            <a:endParaRPr lang="es-ES" dirty="0"/>
          </a:p>
        </p:txBody>
      </p:sp>
      <p:pic>
        <p:nvPicPr>
          <p:cNvPr id="3" name="Imagen 2"/>
          <p:cNvPicPr>
            <a:picLocks noChangeAspect="1"/>
          </p:cNvPicPr>
          <p:nvPr/>
        </p:nvPicPr>
        <p:blipFill>
          <a:blip r:embed="rId2"/>
          <a:stretch>
            <a:fillRect/>
          </a:stretch>
        </p:blipFill>
        <p:spPr>
          <a:xfrm>
            <a:off x="1901223" y="2242050"/>
            <a:ext cx="7151337" cy="4061766"/>
          </a:xfrm>
          <a:prstGeom prst="rect">
            <a:avLst/>
          </a:prstGeom>
        </p:spPr>
      </p:pic>
    </p:spTree>
    <p:extLst>
      <p:ext uri="{BB962C8B-B14F-4D97-AF65-F5344CB8AC3E}">
        <p14:creationId xmlns:p14="http://schemas.microsoft.com/office/powerpoint/2010/main" val="2797127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97840" y="436880"/>
            <a:ext cx="10855960" cy="5740083"/>
          </a:xfrm>
        </p:spPr>
        <p:txBody>
          <a:bodyPr>
            <a:normAutofit/>
          </a:bodyPr>
          <a:lstStyle/>
          <a:p>
            <a:pPr marL="0" indent="0" algn="just">
              <a:buNone/>
            </a:pPr>
            <a:r>
              <a:rPr lang="es-ES" dirty="0" smtClean="0"/>
              <a:t>La intersección de una columna y una fila se denomina </a:t>
            </a:r>
            <a:r>
              <a:rPr lang="es-ES" u="sng" dirty="0" smtClean="0">
                <a:solidFill>
                  <a:srgbClr val="FF0000"/>
                </a:solidFill>
              </a:rPr>
              <a:t>Celda</a:t>
            </a:r>
            <a:r>
              <a:rPr lang="es-ES" dirty="0" smtClean="0"/>
              <a:t> y se nombra con el nombre de la columna a la que pertenece y a continuación el número de su fila, por ejemplo la primera celda pertenece a la columna A y la fila 1 por lo tanto la celda se llama A1. </a:t>
            </a:r>
          </a:p>
          <a:p>
            <a:pPr marL="0" indent="0" algn="just">
              <a:buNone/>
            </a:pPr>
            <a:endParaRPr lang="es-ES" dirty="0"/>
          </a:p>
          <a:p>
            <a:pPr marL="0" indent="0" algn="just">
              <a:buNone/>
            </a:pPr>
            <a:r>
              <a:rPr lang="es-ES" dirty="0" smtClean="0"/>
              <a:t>Cuando el cursor está posicionado en alguna celda preparado para trabajar con ésta, dicha celda se denomina </a:t>
            </a:r>
            <a:r>
              <a:rPr lang="es-ES" u="sng" dirty="0" smtClean="0">
                <a:solidFill>
                  <a:srgbClr val="FF0000"/>
                </a:solidFill>
              </a:rPr>
              <a:t>Celda activa </a:t>
            </a:r>
            <a:r>
              <a:rPr lang="es-ES" dirty="0" smtClean="0"/>
              <a:t>y se identifica porque aparece más remarcada que las demás. De igual forma tenemos la </a:t>
            </a:r>
            <a:r>
              <a:rPr lang="es-ES" u="sng" dirty="0" smtClean="0">
                <a:solidFill>
                  <a:srgbClr val="FF0000"/>
                </a:solidFill>
              </a:rPr>
              <a:t>fila activa</a:t>
            </a:r>
            <a:r>
              <a:rPr lang="es-ES" dirty="0" smtClean="0"/>
              <a:t>, fila donde se encuentra la celda activa y columna activa, columna de la celda activa. </a:t>
            </a:r>
            <a:endParaRPr lang="es-ES" dirty="0"/>
          </a:p>
        </p:txBody>
      </p:sp>
    </p:spTree>
    <p:extLst>
      <p:ext uri="{BB962C8B-B14F-4D97-AF65-F5344CB8AC3E}">
        <p14:creationId xmlns:p14="http://schemas.microsoft.com/office/powerpoint/2010/main" val="2301407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8760" y="0"/>
            <a:ext cx="10515600" cy="803275"/>
          </a:xfrm>
        </p:spPr>
        <p:txBody>
          <a:bodyPr/>
          <a:lstStyle/>
          <a:p>
            <a:r>
              <a:rPr lang="es-ES" dirty="0" smtClean="0"/>
              <a:t>ELEMENTOS DE EXCEL</a:t>
            </a:r>
            <a:endParaRPr lang="es-ES" dirty="0"/>
          </a:p>
        </p:txBody>
      </p:sp>
      <p:pic>
        <p:nvPicPr>
          <p:cNvPr id="4" name="Imagen 3"/>
          <p:cNvPicPr>
            <a:picLocks noChangeAspect="1"/>
          </p:cNvPicPr>
          <p:nvPr/>
        </p:nvPicPr>
        <p:blipFill>
          <a:blip r:embed="rId2"/>
          <a:stretch>
            <a:fillRect/>
          </a:stretch>
        </p:blipFill>
        <p:spPr>
          <a:xfrm>
            <a:off x="2258377" y="803275"/>
            <a:ext cx="6943725" cy="5943600"/>
          </a:xfrm>
          <a:prstGeom prst="rect">
            <a:avLst/>
          </a:prstGeom>
        </p:spPr>
      </p:pic>
    </p:spTree>
    <p:extLst>
      <p:ext uri="{BB962C8B-B14F-4D97-AF65-F5344CB8AC3E}">
        <p14:creationId xmlns:p14="http://schemas.microsoft.com/office/powerpoint/2010/main" val="12471932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TotalTime>
  <Words>1457</Words>
  <Application>Microsoft Office PowerPoint</Application>
  <PresentationFormat>Panorámica</PresentationFormat>
  <Paragraphs>77</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Arial</vt:lpstr>
      <vt:lpstr>Calibri</vt:lpstr>
      <vt:lpstr>Calibri Light</vt:lpstr>
      <vt:lpstr>Tema de Office</vt:lpstr>
      <vt:lpstr>MICROSOFT EXCEL</vt:lpstr>
      <vt:lpstr>¿Qué es Excel y para qué sirve?</vt:lpstr>
      <vt:lpstr>LIBRO DE TRABAJO</vt:lpstr>
      <vt:lpstr>Presentación de PowerPoint</vt:lpstr>
      <vt:lpstr>HOJA DE CÁLCULO</vt:lpstr>
      <vt:lpstr>Una columna es el conjunto de celdas seleccionadas verticalmente. Cada columna se nombra por letras, por ejemplo A, B, C,.......AA, AB,........IV. </vt:lpstr>
      <vt:lpstr>Cada fila se numera desde 1 hasta 1.048.576 y es la selección horizontal de un conjunto de celdas de una hoja de datos.</vt:lpstr>
      <vt:lpstr>Presentación de PowerPoint</vt:lpstr>
      <vt:lpstr>ELEMENTOS DE EXCEL</vt:lpstr>
      <vt:lpstr>INTRODUCIR TEXTO</vt:lpstr>
      <vt:lpstr>Presentación de PowerPoint</vt:lpstr>
      <vt:lpstr>Presentación de PowerPoint</vt:lpstr>
      <vt:lpstr>MODIFICAR DATOS</vt:lpstr>
      <vt:lpstr>TIPOS DE DATOS</vt:lpstr>
      <vt:lpstr>MANIPULANDO CELDAS</vt:lpstr>
      <vt:lpstr>Presentación de PowerPoint</vt:lpstr>
      <vt:lpstr>Ordenar Datos</vt:lpstr>
      <vt:lpstr>Presentación de PowerPoint</vt:lpstr>
      <vt:lpstr>Presentación de PowerPoint</vt:lpstr>
      <vt:lpstr>LAS FUNCIONES</vt:lpstr>
      <vt:lpstr>TALLERES PRÁCTICOS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EXCEL</dc:title>
  <dc:creator>Milena Olarte</dc:creator>
  <cp:lastModifiedBy>Milena Olarte</cp:lastModifiedBy>
  <cp:revision>12</cp:revision>
  <dcterms:created xsi:type="dcterms:W3CDTF">2018-07-02T21:07:06Z</dcterms:created>
  <dcterms:modified xsi:type="dcterms:W3CDTF">2018-07-04T12:34:33Z</dcterms:modified>
</cp:coreProperties>
</file>